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57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8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106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4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4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13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3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0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1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79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7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9E30E-B235-4534-8071-4E331F4AF7D2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840C-29E3-425D-94C7-0288AF1DB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44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_____Microsoft_Excel_97-20031.xls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86994" y="592183"/>
            <a:ext cx="63050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«Детский сад №175 комбинированного вида» Советского района </a:t>
            </a:r>
            <a:r>
              <a:rPr lang="ru-RU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г.Казани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257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94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6151" y="2943541"/>
            <a:ext cx="5913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группы компенсирующей направленности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673" y="350229"/>
            <a:ext cx="6113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Используемые примерные и парциальные программы 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0764" y="619193"/>
            <a:ext cx="574765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группы общеразвивающей направленности </a:t>
            </a:r>
            <a:endParaRPr lang="ru-RU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27222" y="646297"/>
            <a:ext cx="5055324" cy="363874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40580" y="3035773"/>
            <a:ext cx="4990012" cy="312466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5974080" y="123117"/>
            <a:ext cx="1532709" cy="44445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>
            <a:off x="5503818" y="3468239"/>
            <a:ext cx="1558834" cy="521841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8626" y="1142259"/>
            <a:ext cx="469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ходе реализации Программы осуществляется комплексное дошкольное образование : </a:t>
            </a:r>
          </a:p>
          <a:p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этих группах механизмом реализации ФГОС ДО выступает «классическая» образовательная программа дошкольного образования 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62652" y="3405206"/>
            <a:ext cx="51293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Осуществляется образование детей с ОВЗ в соответствии с Программой, адаптированной для детей с ОВЗ с учетом особенностей психофизического развития, индивидуальных возможностей, обеспечивающей коррекцию нарушений развития и социальную </a:t>
            </a:r>
          </a:p>
          <a:p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адаптацию воспитанников с ОВЗ </a:t>
            </a:r>
          </a:p>
          <a:p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этих группах механизмом реализации ФГОС выступают Программы логопедической работы по преодолению фонетико-фонематического недоразвития и общего недоразвития речи у детей 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05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278878" y="5593014"/>
            <a:ext cx="591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838" y="77593"/>
            <a:ext cx="11834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Обязательная часть ООП предполагает комплексность подхода, обеспечивая развитие личности, мотивации и способностей детей во всех пяти взаимодополняющих образовательных областях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858103" y="2195203"/>
            <a:ext cx="1950720" cy="596007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7497" y="2839140"/>
            <a:ext cx="2103120" cy="1078170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71063" y="3992497"/>
            <a:ext cx="2220686" cy="951937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77497" y="5007245"/>
            <a:ext cx="2103120" cy="647057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912531" y="5792452"/>
            <a:ext cx="1950720" cy="580324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966960" y="2131254"/>
            <a:ext cx="1841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Познавательное развитие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09065" y="2926600"/>
            <a:ext cx="2039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Социально-коммуникативное развитие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60474" y="3964145"/>
            <a:ext cx="18418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Художественно-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эстетичсекое</a:t>
            </a:r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развитие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75617" y="5130093"/>
            <a:ext cx="1841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Речевое развитие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840686" y="5706908"/>
            <a:ext cx="1841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Физическое развитие</a:t>
            </a:r>
            <a:endParaRPr lang="ru-RU" sz="2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cxnSp>
        <p:nvCxnSpPr>
          <p:cNvPr id="18" name="Скругленная соединительная линия 17"/>
          <p:cNvCxnSpPr>
            <a:stCxn id="6" idx="3"/>
          </p:cNvCxnSpPr>
          <p:nvPr/>
        </p:nvCxnSpPr>
        <p:spPr>
          <a:xfrm>
            <a:off x="11808823" y="2493207"/>
            <a:ext cx="108858" cy="3339380"/>
          </a:xfrm>
          <a:prstGeom prst="curvedConnector2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21"/>
          <p:cNvCxnSpPr>
            <a:endCxn id="9" idx="0"/>
          </p:cNvCxnSpPr>
          <p:nvPr/>
        </p:nvCxnSpPr>
        <p:spPr>
          <a:xfrm rot="10800000" flipV="1">
            <a:off x="9329057" y="2316162"/>
            <a:ext cx="529046" cy="522977"/>
          </a:xfrm>
          <a:prstGeom prst="curvedConnector2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/>
          <p:nvPr/>
        </p:nvCxnSpPr>
        <p:spPr>
          <a:xfrm rot="10800000" flipV="1">
            <a:off x="7757159" y="3453016"/>
            <a:ext cx="529046" cy="522977"/>
          </a:xfrm>
          <a:prstGeom prst="curvedConnector2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кругленная соединительная линия 23"/>
          <p:cNvCxnSpPr/>
          <p:nvPr/>
        </p:nvCxnSpPr>
        <p:spPr>
          <a:xfrm>
            <a:off x="7691847" y="4960241"/>
            <a:ext cx="587828" cy="550395"/>
          </a:xfrm>
          <a:prstGeom prst="curved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кругленная соединительная линия 27"/>
          <p:cNvCxnSpPr/>
          <p:nvPr/>
        </p:nvCxnSpPr>
        <p:spPr>
          <a:xfrm>
            <a:off x="9299666" y="5681739"/>
            <a:ext cx="587828" cy="550395"/>
          </a:xfrm>
          <a:prstGeom prst="curved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712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8878" y="923109"/>
            <a:ext cx="5913122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   </a:t>
            </a:r>
            <a:r>
              <a:rPr lang="ru-RU" sz="12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Материально-технические: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-Соответствуют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-Каждая группа имеет пространственную среду, оборудование, учебные комплекты в соответствии с возрастом детей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Развивающая предметно-пространственная среда: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-Обеспечивает 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-Соответствует возрастным возможностям детей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-Предполагает возможность изменений от образовательной ситуации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-Доступность, безопасность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                       </a:t>
            </a:r>
            <a:r>
              <a:rPr lang="ru-RU" altLang="ru-RU" sz="1200" b="1" u="sng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Финансовые 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 Обеспечивают возможность выполнения требований Стандарта.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-Гарантия бесплатного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-дошкольного образования за счет средств бюджетов бюджетной системы РФ в муниципальных организациях осуществляется на основе нормативов, определяемых органами государственной власти УР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                        </a:t>
            </a:r>
            <a:r>
              <a:rPr lang="ru-RU" altLang="ru-RU" sz="1200" b="1" u="sng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Кадровые: 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-Наличие специалистов: инструктор по физической культуре, музыкальные руководители,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учителя-логопеды, воспитатели по обучению татарскому (русскому) языку, педагог-психолог</a:t>
            </a:r>
          </a:p>
          <a:p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                     </a:t>
            </a:r>
            <a:r>
              <a:rPr lang="ru-RU" altLang="ru-RU" sz="1200" b="1" u="sng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Психолого-педагогические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-Уважение к человеческому достоинству детей, формирование и поддержка их положительной самооценки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с детьми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-Поддержка доброжелательного отношения детей к друг другу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-Возможность выбора детьми видов деятельности, общения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-Защита детей от всех форм физического и психического насилия</a:t>
            </a:r>
          </a:p>
          <a:p>
            <a:pPr marL="285750" indent="-285750">
              <a:buFontTx/>
              <a:buChar char="-"/>
            </a:pPr>
            <a:r>
              <a:rPr lang="ru-RU" altLang="ru-RU" sz="1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-Поддержка родителей в воспитании детей, вовлечение семей в образовательную деятельность</a:t>
            </a:r>
          </a:p>
          <a:p>
            <a:pPr marL="285750" indent="-285750">
              <a:buFontTx/>
              <a:buChar char="-"/>
            </a:pPr>
            <a:endParaRPr lang="ru-RU" altLang="ru-RU" sz="16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endParaRPr lang="ru-RU" altLang="ru-RU" sz="16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endParaRPr lang="ru-RU" altLang="ru-RU" sz="16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endParaRPr lang="ru-RU" alt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73" y="350229"/>
            <a:ext cx="6113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Условия реализации программы </a:t>
            </a:r>
          </a:p>
        </p:txBody>
      </p:sp>
    </p:spTree>
    <p:extLst>
      <p:ext uri="{BB962C8B-B14F-4D97-AF65-F5344CB8AC3E}">
        <p14:creationId xmlns:p14="http://schemas.microsoft.com/office/powerpoint/2010/main" val="853961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8878" y="923109"/>
            <a:ext cx="591312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  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Принципы работы с родителями         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целенаправленность, систематичность, плановость;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дифференцированный подход к работе с родителями                           учетом многоаспектной специфики каждой семьи;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возрастной характер работы с родителями;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доброжелательность, открытость                                                              	 </a:t>
            </a:r>
            <a:endParaRPr lang="ru-RU" altLang="ru-RU" sz="16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algn="ctr"/>
            <a:r>
              <a:rPr lang="ru-RU" altLang="ru-RU" b="1" u="sng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Методы изучения семьи: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-анкетирование; 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 наблюдение за ребенком; 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- обследование семьи с помощью проективных методик; </a:t>
            </a:r>
          </a:p>
          <a:p>
            <a:pPr algn="ctr"/>
            <a:r>
              <a:rPr lang="ru-RU" altLang="ru-RU" sz="16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</a:t>
            </a:r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беседа с ребенком;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  - беседа с родителями</a:t>
            </a:r>
          </a:p>
          <a:p>
            <a:pPr algn="ctr"/>
            <a:r>
              <a:rPr lang="ru-RU" alt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altLang="ru-RU" b="1" u="sng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Формы работы с родителями: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- интерактивная;</a:t>
            </a:r>
          </a:p>
          <a:p>
            <a:pPr marL="285750" indent="-285750" algn="ctr">
              <a:buFontTx/>
              <a:buChar char="-"/>
            </a:pP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традиционная;</a:t>
            </a:r>
          </a:p>
          <a:p>
            <a:pPr marL="285750" indent="-285750" algn="ctr">
              <a:buFontTx/>
              <a:buChar char="-"/>
            </a:pP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просветительская</a:t>
            </a:r>
          </a:p>
          <a:p>
            <a:pPr marL="285750" indent="-285750" algn="ctr">
              <a:buFontTx/>
              <a:buChar char="-"/>
            </a:pPr>
            <a:endParaRPr lang="ru-RU" altLang="ru-RU" b="1" u="sng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endParaRPr lang="ru-RU" alt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73" y="350229"/>
            <a:ext cx="6113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Система работы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3711272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6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969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3085" y="2167761"/>
            <a:ext cx="63050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Принята на заседании Педагогического совета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Протокол № 1 от 22.08.2022 года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Утверждена приказом заведующего №132 от 22.08.2022 г.</a:t>
            </a:r>
          </a:p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Образовательная программа  МБДОУ № 175 (Далее ОП) разработана в соответствии с федеральным государственным образовательным стандартом дошкольного образования (Приказ Министерства образования и науки РФ от 17 октября 2013 г. №1155)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328" y="51282"/>
            <a:ext cx="8485103" cy="206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2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86994" y="217714"/>
            <a:ext cx="630500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-ОП ДО разработана в соответствии: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-с международными правовыми актами: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-•Конвенцией о правах ребенка (одобрена Генеральной Ассамблеей ООН 20.11.1989, вступила в силу для СССР от 15.09.1990);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-Декларация прав ребенка (провозглашена резолюцией 1286 Генеральной Ассамблеи ООН от 20.11.1959)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-Законами РФ и документами Правительства РФ: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-ст.30 Конституция РФ ст.7, 9, 12, 14, 17, 18, 28, 32, 33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-Федеральный закон «Об образовании в Российской Федерации» № 273-ФЗ от 29.12.2012;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«Об основных гарантиях прав ребенка в Российской Федерации» от 24.07.1998 (с изм. и доп.);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-«Стратегии развития воспитания до 2025 г. [Электронный ресурс]. ─ http://government.ru/docs/18312/.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-СП 2.4.3648–20 "Санитарно-эпидемиологические требования к организациям воспитания и обучения, отдыха и оздоровления детей и молодежи" вступили в силу с 01.01.2021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-СанПиН - 1.2.3685-21 от 28 января 2021 г. «Гигиенические нормативы и требования к обеспечению безопасности и (или) безвредности для человека факторов среды обитания» вступили в силу 01.03.2021г. 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-Приказ 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-Приказ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Минобрнауки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образования»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656" y="692791"/>
            <a:ext cx="6427733" cy="11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26033" y="428178"/>
            <a:ext cx="630500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развитие целостной личности ребёнка – его активности, самостоятельности, эмоциональной отзывчивости к окружающему миру, творческого потенциала,  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создание благоприятных условий для полноценного проживания ребенком дошкольного детства, 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формирование основ базовой культуры личности, 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всестороннее развитие психических и физических качеств в соответствии с возрастными и индивидуальными особенностями, 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подготовка к жизни в современном обществе, к обучению в школе, </a:t>
            </a:r>
          </a:p>
          <a:p>
            <a:pPr marL="457200" indent="-4572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обеспечение безопасности жизнедеятельности дошкольника.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98469" y="660827"/>
            <a:ext cx="4362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48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Times New Roman" pitchFamily="18" charset="0"/>
              </a:rPr>
              <a:t>Цель ООП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3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7921" y="87086"/>
            <a:ext cx="588699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1) охраны и укрепления физического и психического здоровья детей, в том числе их эмоционального благополучия;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5) объединения обучения и воспитания в целостный образовательный процесс на основе духовно-нравственных и </a:t>
            </a:r>
            <a:r>
              <a:rPr lang="ru-RU" sz="1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социо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6) обеспечение системы средств и условий для устранения речевых недостатков у детей старшего дошкольного возраста с общим недоразвитием речи и осуществления своевременного и полноценного личностного развития, обеспечения эмоционального благополучия посредством интеграции содержания образования и организации взаимодействия субъектов образовательного процесса в системе подготовки к школе и достижении целевых  ориентиров на этапе завершения дошкольного образования.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7)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8) обеспечения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9) формирования </a:t>
            </a:r>
            <a:r>
              <a:rPr lang="ru-RU" sz="1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социо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10)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8504" y="706864"/>
            <a:ext cx="4589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Задачи  ООП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513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751344"/>
            <a:ext cx="63050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3)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4) поддержка инициативы детей в различных видах деятельности;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5) сотрудничество Организации с семьей;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6) приобщение детей к социокультурным нормам, традициям семьи, общества и государства;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7) формирование 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8)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9) учет этнокультурной ситуации развития детей.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7943" y="592183"/>
            <a:ext cx="5355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Основные принципы ОП: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83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7955" y="25360"/>
            <a:ext cx="630500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</a:t>
            </a: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60961" y="80263"/>
            <a:ext cx="5355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Целевые ориентиры на этапе завершения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58882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22423" y="731813"/>
            <a:ext cx="57737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Образовательный процесс осуществляется на русском и татарском языках;</a:t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Соотношение обязательной части ООП ДО и части, формируемой участниками образовательного процесса (с учётом приоритетной деятельности  образовательного учреждения) определено как: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0229" y="-53017"/>
            <a:ext cx="5355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Особенности организации образовательного процесса: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974174"/>
              </p:ext>
            </p:extLst>
          </p:nvPr>
        </p:nvGraphicFramePr>
        <p:xfrm>
          <a:off x="6942138" y="3651250"/>
          <a:ext cx="4984750" cy="246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Лист" r:id="rId4" imgW="4381556" imgH="2162160" progId="Excel.Sheet.8">
                  <p:embed/>
                </p:oleObj>
              </mc:Choice>
              <mc:Fallback>
                <p:oleObj name="Лист" r:id="rId4" imgW="4381556" imgH="21621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2138" y="3651250"/>
                        <a:ext cx="4984750" cy="246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0992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7265" y="785882"/>
            <a:ext cx="59131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   Группа 	                    Возраст детей         Количество групп 	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- 2 младшая группа 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общеразвивающей направленности 	От 3 до 4 лет 	        2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Средняя группа 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общеразвивающей направленности 	От 4 до 5 лет 	        3 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Старшая группа 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общеразвивающей направленности 	От 5 до 6 лет 	         1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Старшая группа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компенсирующей направленности 	От 5 до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6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лет 	         2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Подготовительная группа 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общеразвивающей направленности 	От 6 до 7 лет 	         4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Подготовительная группа </a:t>
            </a:r>
          </a:p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компенсирующей направленности 	От 6 до 7 лет                           1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673" y="350229"/>
            <a:ext cx="6113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Информация о воспитанниках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МБДОУ «Детский сад № 175»</a:t>
            </a:r>
          </a:p>
        </p:txBody>
      </p:sp>
    </p:spTree>
    <p:extLst>
      <p:ext uri="{BB962C8B-B14F-4D97-AF65-F5344CB8AC3E}">
        <p14:creationId xmlns:p14="http://schemas.microsoft.com/office/powerpoint/2010/main" val="2761187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1503</Words>
  <Application>Microsoft Office PowerPoint</Application>
  <PresentationFormat>Широкоэкранный</PresentationFormat>
  <Paragraphs>143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Monotype Corsiva</vt:lpstr>
      <vt:lpstr>Times New Roman</vt:lpstr>
      <vt:lpstr>Тема Office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2022-11-09T11:20:44Z</dcterms:created>
  <dcterms:modified xsi:type="dcterms:W3CDTF">2022-11-09T12:55:04Z</dcterms:modified>
</cp:coreProperties>
</file>